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>
                <a:solidFill>
                  <a:srgbClr val="000000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8409" y="9220199"/>
            <a:ext cx="297892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ct information"/>
          <p:cNvSpPr txBox="1"/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Fact information</a:t>
            </a:r>
          </a:p>
        </p:txBody>
      </p:sp>
      <p:sp>
        <p:nvSpPr>
          <p:cNvPr id="127" name="Body Level One…"/>
          <p:cNvSpPr txBox="1"/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>
                <a:solidFill>
                  <a:srgbClr val="CB297B"/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>
                <a:solidFill>
                  <a:srgbClr val="CB297B"/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>
                <a:solidFill>
                  <a:srgbClr val="CB297B"/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>
                <a:solidFill>
                  <a:srgbClr val="CB297B"/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>
                <a:solidFill>
                  <a:srgbClr val="CB297B"/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/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pc="-119" sz="6000">
                <a:solidFill>
                  <a:srgbClr val="CB297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pc="-119" sz="6000">
                <a:solidFill>
                  <a:srgbClr val="CB297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pc="-119" sz="6000">
                <a:solidFill>
                  <a:srgbClr val="CB297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pc="-119" sz="6000">
                <a:solidFill>
                  <a:srgbClr val="CB297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pc="-119" sz="6000">
                <a:solidFill>
                  <a:srgbClr val="CB297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6" name="Attribution"/>
          <p:cNvSpPr txBox="1"/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Attribution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olourful tulip field in front of a Dutch windmill"/>
          <p:cNvSpPr/>
          <p:nvPr>
            <p:ph type="pic" idx="21"/>
          </p:nvPr>
        </p:nvSpPr>
        <p:spPr>
          <a:xfrm>
            <a:off x="-1270000" y="701538"/>
            <a:ext cx="12579178" cy="83599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looming red tulips in a field"/>
          <p:cNvSpPr/>
          <p:nvPr>
            <p:ph type="pic" sz="half" idx="22"/>
          </p:nvPr>
        </p:nvSpPr>
        <p:spPr>
          <a:xfrm>
            <a:off x="5905500" y="698921"/>
            <a:ext cx="7053533" cy="396954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Angled aerial view of colourful tulip fields"/>
          <p:cNvSpPr/>
          <p:nvPr>
            <p:ph type="pic" sz="quarter" idx="23"/>
          </p:nvPr>
        </p:nvSpPr>
        <p:spPr>
          <a:xfrm>
            <a:off x="6545301" y="5099050"/>
            <a:ext cx="5946698" cy="3962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ngled aerial view of colourful tulip fields"/>
          <p:cNvSpPr/>
          <p:nvPr>
            <p:ph type="pic" idx="21"/>
          </p:nvPr>
        </p:nvSpPr>
        <p:spPr>
          <a:xfrm>
            <a:off x="-1905000" y="-254000"/>
            <a:ext cx="15240000" cy="101547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lourful tulip field in front of a Dutch windmill"/>
          <p:cNvSpPr/>
          <p:nvPr>
            <p:ph type="pic" idx="21"/>
          </p:nvPr>
        </p:nvSpPr>
        <p:spPr>
          <a:xfrm>
            <a:off x="-571500" y="0"/>
            <a:ext cx="14682673" cy="97578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>
                <a:solidFill>
                  <a:srgbClr val="FFFFFF"/>
                </a:solidFill>
              </a:defRPr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>
                <a:solidFill>
                  <a:srgbClr val="FFFFFF"/>
                </a:solidFill>
              </a:defRPr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>
                <a:solidFill>
                  <a:srgbClr val="FFFFFF"/>
                </a:solidFill>
              </a:defRPr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>
                <a:solidFill>
                  <a:srgbClr val="FFFFFF"/>
                </a:solidFill>
              </a:defRPr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ngled aerial view of colourful tulip fields"/>
          <p:cNvSpPr/>
          <p:nvPr>
            <p:ph type="pic" idx="21"/>
          </p:nvPr>
        </p:nvSpPr>
        <p:spPr>
          <a:xfrm>
            <a:off x="2095500" y="692534"/>
            <a:ext cx="12537654" cy="83540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erial view of colourful tulip fields"/>
          <p:cNvSpPr/>
          <p:nvPr>
            <p:ph type="pic" idx="21"/>
          </p:nvPr>
        </p:nvSpPr>
        <p:spPr>
          <a:xfrm>
            <a:off x="5080000" y="698500"/>
            <a:ext cx="10992533" cy="8356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Subtitle"/>
          <p:cNvSpPr txBox="1"/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2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2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8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14200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3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tif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Colourful tulip field in front of a Dutch windmill" descr="Colourful tulip field in front of a Dutch windmill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2500" r="0" b="1250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72" name="Materials Technology: Superconductiv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Materials Technology: Superconductivity</a:t>
            </a:r>
          </a:p>
        </p:txBody>
      </p:sp>
      <p:sp>
        <p:nvSpPr>
          <p:cNvPr id="173" name="Davydov Daniil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D5D5D5"/>
                </a:solidFill>
              </a:defRPr>
            </a:lvl1pPr>
          </a:lstStyle>
          <a:p>
            <a:pPr/>
            <a:r>
              <a:t>Davydov Daniil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Angled aerial view of colourful tulip fields" descr="Angled aerial view of colourful tulip field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5326" t="0" r="15326" b="0"/>
          <a:stretch>
            <a:fillRect/>
          </a:stretch>
        </p:blipFill>
        <p:spPr>
          <a:xfrm>
            <a:off x="6502400" y="692534"/>
            <a:ext cx="5793290" cy="8354083"/>
          </a:xfrm>
          <a:prstGeom prst="rect">
            <a:avLst/>
          </a:prstGeom>
        </p:spPr>
      </p:pic>
      <p:sp>
        <p:nvSpPr>
          <p:cNvPr id="176" name="What is Superconductivity?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Superconductivity?</a:t>
            </a:r>
          </a:p>
        </p:txBody>
      </p:sp>
      <p:sp>
        <p:nvSpPr>
          <p:cNvPr id="177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Discovery and Types"/>
          <p:cNvSpPr txBox="1"/>
          <p:nvPr/>
        </p:nvSpPr>
        <p:spPr>
          <a:xfrm>
            <a:off x="2856992" y="320084"/>
            <a:ext cx="7290817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b="1" spc="-119" sz="6000">
                <a:solidFill>
                  <a:srgbClr val="CB297B"/>
                </a:solidFill>
              </a:defRPr>
            </a:lvl1pPr>
          </a:lstStyle>
          <a:p>
            <a:pPr/>
            <a:r>
              <a:t>Discovery and Types</a:t>
            </a:r>
          </a:p>
        </p:txBody>
      </p:sp>
      <p:grpSp>
        <p:nvGrpSpPr>
          <p:cNvPr id="182" name="Image"/>
          <p:cNvGrpSpPr/>
          <p:nvPr/>
        </p:nvGrpSpPr>
        <p:grpSpPr>
          <a:xfrm>
            <a:off x="452966" y="1953622"/>
            <a:ext cx="8530281" cy="6354356"/>
            <a:chOff x="0" y="0"/>
            <a:chExt cx="8530280" cy="6354355"/>
          </a:xfrm>
        </p:grpSpPr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8276281" cy="602415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0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530281" cy="6354356"/>
            </a:xfrm>
            <a:prstGeom prst="rect">
              <a:avLst/>
            </a:prstGeom>
            <a:effectLst/>
          </p:spPr>
        </p:pic>
      </p:grpSp>
      <p:sp>
        <p:nvSpPr>
          <p:cNvPr id="183" name="first discovered in 1911…"/>
          <p:cNvSpPr txBox="1"/>
          <p:nvPr/>
        </p:nvSpPr>
        <p:spPr>
          <a:xfrm>
            <a:off x="9226571" y="3442047"/>
            <a:ext cx="3333590" cy="2598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first discovered in </a:t>
            </a:r>
            <a:r>
              <a:rPr>
                <a:solidFill>
                  <a:schemeClr val="accent6">
                    <a:satOff val="-16844"/>
                    <a:lumOff val="-30747"/>
                  </a:schemeClr>
                </a:solidFill>
              </a:rPr>
              <a:t>1911</a:t>
            </a:r>
            <a:endParaRPr>
              <a:solidFill>
                <a:schemeClr val="accent6">
                  <a:satOff val="-16844"/>
                  <a:lumOff val="-30747"/>
                </a:schemeClr>
              </a:solidFill>
            </a:endParaRPr>
          </a:p>
          <a:p>
            <a:pPr/>
            <a:endParaRPr>
              <a:solidFill>
                <a:schemeClr val="accent6">
                  <a:satOff val="-16844"/>
                  <a:lumOff val="-30747"/>
                </a:schemeClr>
              </a:solidFill>
            </a:endParaRPr>
          </a:p>
          <a:p>
            <a:pPr/>
            <a:r>
              <a:t>two main types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made from metals, ceramics, and complex compound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0999" indent="-380999">
              <a:defRPr sz="4400"/>
            </a:pPr>
            <a:r>
              <a:t>made from </a:t>
            </a:r>
            <a:r>
              <a:rPr>
                <a:solidFill>
                  <a:schemeClr val="accent6">
                    <a:satOff val="-16844"/>
                    <a:lumOff val="-30747"/>
                  </a:schemeClr>
                </a:solidFill>
              </a:rPr>
              <a:t>metals, ceramics, and complex compounds</a:t>
            </a:r>
            <a:endParaRPr>
              <a:solidFill>
                <a:schemeClr val="accent6">
                  <a:satOff val="-16844"/>
                  <a:lumOff val="-30747"/>
                </a:schemeClr>
              </a:solidFill>
            </a:endParaRPr>
          </a:p>
          <a:p>
            <a:pPr marL="380999" indent="-380999">
              <a:defRPr sz="4400"/>
            </a:pPr>
            <a:endParaRPr>
              <a:solidFill>
                <a:schemeClr val="accent6">
                  <a:satOff val="-16844"/>
                  <a:lumOff val="-30747"/>
                </a:schemeClr>
              </a:solidFill>
            </a:endParaRPr>
          </a:p>
          <a:p>
            <a:pPr marL="380999" indent="-380999">
              <a:defRPr sz="4400"/>
            </a:pPr>
            <a:r>
              <a:t>used in</a:t>
            </a:r>
            <a:r>
              <a:rPr>
                <a:solidFill>
                  <a:schemeClr val="accent6">
                    <a:satOff val="-16844"/>
                    <a:lumOff val="-30747"/>
                  </a:schemeClr>
                </a:solidFill>
              </a:rPr>
              <a:t> MRI machines </a:t>
            </a:r>
            <a:r>
              <a:t>and</a:t>
            </a:r>
            <a:r>
              <a:rPr>
                <a:solidFill>
                  <a:schemeClr val="accent6">
                    <a:satOff val="-16844"/>
                    <a:lumOff val="-30747"/>
                  </a:schemeClr>
                </a:solidFill>
              </a:rPr>
              <a:t> maglev trains</a:t>
            </a:r>
          </a:p>
        </p:txBody>
      </p:sp>
      <p:sp>
        <p:nvSpPr>
          <p:cNvPr id="186" name="Materials and Applic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Materials and Applications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hallenges"/>
          <p:cNvSpPr txBox="1"/>
          <p:nvPr>
            <p:ph type="body" sz="half" idx="1"/>
          </p:nvPr>
        </p:nvSpPr>
        <p:spPr>
          <a:xfrm>
            <a:off x="736600" y="436033"/>
            <a:ext cx="11531601" cy="23241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defRPr spc="-164" sz="8200">
                <a:solidFill>
                  <a:srgbClr val="000000"/>
                </a:solidFill>
              </a:defRPr>
            </a:lvl1pPr>
          </a:lstStyle>
          <a:p>
            <a:pPr/>
            <a:r>
              <a:t>Challenges</a:t>
            </a:r>
          </a:p>
        </p:txBody>
      </p:sp>
      <p:sp>
        <p:nvSpPr>
          <p:cNvPr id="189" name="Most superconductors need very cold temperatures to work"/>
          <p:cNvSpPr txBox="1"/>
          <p:nvPr/>
        </p:nvSpPr>
        <p:spPr>
          <a:xfrm>
            <a:off x="964791" y="4995790"/>
            <a:ext cx="11075217" cy="1556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342900">
              <a:spcBef>
                <a:spcPts val="0"/>
              </a:spcBef>
              <a:defRPr spc="-100" sz="5000">
                <a:solidFill>
                  <a:srgbClr val="CB297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Most superconductors need very cold temperatures to work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onclusion"/>
          <p:cNvSpPr txBox="1"/>
          <p:nvPr>
            <p:ph type="body" idx="1"/>
          </p:nvPr>
        </p:nvSpPr>
        <p:spPr>
          <a:xfrm>
            <a:off x="698500" y="-1388534"/>
            <a:ext cx="11607801" cy="5210914"/>
          </a:xfrm>
          <a:prstGeom prst="rect">
            <a:avLst/>
          </a:prstGeom>
        </p:spPr>
        <p:txBody>
          <a:bodyPr/>
          <a:lstStyle>
            <a:lvl1pPr>
              <a:defRPr spc="-170" sz="17000"/>
            </a:lvl1pPr>
          </a:lstStyle>
          <a:p>
            <a:pPr/>
            <a:r>
              <a:t>Conclusion</a:t>
            </a:r>
          </a:p>
        </p:txBody>
      </p:sp>
      <p:sp>
        <p:nvSpPr>
          <p:cNvPr id="192" name="Researchers are working to develop superconductors that can operate at higher temperatures"/>
          <p:cNvSpPr txBox="1"/>
          <p:nvPr/>
        </p:nvSpPr>
        <p:spPr>
          <a:xfrm>
            <a:off x="1016768" y="5366782"/>
            <a:ext cx="10971264" cy="1797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Researchers are working to develop superconductors that can operate at higher temperatures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9_DynamicColor">
  <a:themeElements>
    <a:clrScheme name="39_Dynam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9_Dynam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9_Dynam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9_DynamicColor">
  <a:themeElements>
    <a:clrScheme name="39_Dynam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9_Dynam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9_Dynam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